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a:xfrm>
            <a:off x="5332412" y="5883275"/>
            <a:ext cx="4324044" cy="365125"/>
          </a:xfrm>
        </p:spPr>
        <p:txBody>
          <a:bodyPr/>
          <a:lstStyle/>
          <a:p>
            <a:endParaRPr lang="en-GB"/>
          </a:p>
        </p:txBody>
      </p:sp>
      <p:sp>
        <p:nvSpPr>
          <p:cNvPr id="6" name="Slide Number Placeholder 5"/>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371656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74638DF-CE9E-4B70-A14C-4E2A9603333F}" type="datetimeFigureOut">
              <a:rPr lang="en-GB" smtClean="0"/>
              <a:t>04/12/2018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1392714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2796016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947501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28338211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965989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33901651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32898445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2015629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951856" y="5867131"/>
            <a:ext cx="551167" cy="365125"/>
          </a:xfrm>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2768878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4638DF-CE9E-4B70-A14C-4E2A9603333F}"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1026885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4638DF-CE9E-4B70-A14C-4E2A9603333F}" type="datetimeFigureOut">
              <a:rPr lang="en-GB" smtClean="0"/>
              <a:t>04/12/2018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425972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4638DF-CE9E-4B70-A14C-4E2A9603333F}" type="datetimeFigureOut">
              <a:rPr lang="en-GB" smtClean="0"/>
              <a:t>04/12/2018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3386474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4638DF-CE9E-4B70-A14C-4E2A9603333F}" type="datetimeFigureOut">
              <a:rPr lang="en-GB" smtClean="0"/>
              <a:t>04/12/2018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124896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4638DF-CE9E-4B70-A14C-4E2A9603333F}" type="datetimeFigureOut">
              <a:rPr lang="en-GB" smtClean="0"/>
              <a:t>04/12/2018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3169022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74638DF-CE9E-4B70-A14C-4E2A9603333F}" type="datetimeFigureOut">
              <a:rPr lang="en-GB" smtClean="0"/>
              <a:t>04/12/2018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1969593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74638DF-CE9E-4B70-A14C-4E2A9603333F}" type="datetimeFigureOut">
              <a:rPr lang="en-GB" smtClean="0"/>
              <a:t>04/12/2018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12F866-0E7C-4A35-80D9-A57EB7F579B2}" type="slidenum">
              <a:rPr lang="en-GB" smtClean="0"/>
              <a:t>‹#›</a:t>
            </a:fld>
            <a:endParaRPr lang="en-GB"/>
          </a:p>
        </p:txBody>
      </p:sp>
    </p:spTree>
    <p:extLst>
      <p:ext uri="{BB962C8B-B14F-4D97-AF65-F5344CB8AC3E}">
        <p14:creationId xmlns:p14="http://schemas.microsoft.com/office/powerpoint/2010/main" val="2221944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74638DF-CE9E-4B70-A14C-4E2A9603333F}" type="datetimeFigureOut">
              <a:rPr lang="en-GB" smtClean="0"/>
              <a:t>04/12/2018</a:t>
            </a:fld>
            <a:endParaRPr lang="en-GB"/>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E12F866-0E7C-4A35-80D9-A57EB7F579B2}" type="slidenum">
              <a:rPr lang="en-GB" smtClean="0"/>
              <a:t>‹#›</a:t>
            </a:fld>
            <a:endParaRPr lang="en-GB"/>
          </a:p>
        </p:txBody>
      </p:sp>
    </p:spTree>
    <p:extLst>
      <p:ext uri="{BB962C8B-B14F-4D97-AF65-F5344CB8AC3E}">
        <p14:creationId xmlns:p14="http://schemas.microsoft.com/office/powerpoint/2010/main" val="3856750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D5BB-6C20-4CE2-B612-18A4102FC4B7}"/>
              </a:ext>
            </a:extLst>
          </p:cNvPr>
          <p:cNvSpPr>
            <a:spLocks noGrp="1"/>
          </p:cNvSpPr>
          <p:nvPr>
            <p:ph type="ctrTitle"/>
          </p:nvPr>
        </p:nvSpPr>
        <p:spPr>
          <a:xfrm>
            <a:off x="2664013" y="249572"/>
            <a:ext cx="8516349" cy="2971801"/>
          </a:xfrm>
        </p:spPr>
        <p:txBody>
          <a:bodyPr/>
          <a:lstStyle/>
          <a:p>
            <a:pPr algn="ctr"/>
            <a:r>
              <a:rPr lang="en-GB" dirty="0"/>
              <a:t>Who Wrote the Zohar?</a:t>
            </a:r>
          </a:p>
        </p:txBody>
      </p:sp>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596669"/>
            <a:ext cx="3145872" cy="1261331"/>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Tree>
    <p:extLst>
      <p:ext uri="{BB962C8B-B14F-4D97-AF65-F5344CB8AC3E}">
        <p14:creationId xmlns:p14="http://schemas.microsoft.com/office/powerpoint/2010/main" val="4105545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D5BB-6C20-4CE2-B612-18A4102FC4B7}"/>
              </a:ext>
            </a:extLst>
          </p:cNvPr>
          <p:cNvSpPr>
            <a:spLocks noGrp="1"/>
          </p:cNvSpPr>
          <p:nvPr>
            <p:ph type="ctrTitle"/>
          </p:nvPr>
        </p:nvSpPr>
        <p:spPr>
          <a:xfrm>
            <a:off x="3712324" y="340346"/>
            <a:ext cx="8337059" cy="1988191"/>
          </a:xfrm>
        </p:spPr>
        <p:txBody>
          <a:bodyPr>
            <a:noAutofit/>
          </a:bodyPr>
          <a:lstStyle/>
          <a:p>
            <a:pPr algn="l">
              <a:lnSpc>
                <a:spcPct val="150000"/>
              </a:lnSpc>
              <a:spcAft>
                <a:spcPts val="3000"/>
              </a:spcAft>
            </a:pPr>
            <a:r>
              <a:rPr lang="en-GB" sz="1200" dirty="0">
                <a:solidFill>
                  <a:schemeClr val="accent1">
                    <a:lumMod val="75000"/>
                  </a:schemeClr>
                </a:solidFill>
              </a:rPr>
              <a:t>R. Yehuda, R. </a:t>
            </a:r>
            <a:r>
              <a:rPr lang="en-GB" sz="1200" dirty="0" err="1">
                <a:solidFill>
                  <a:schemeClr val="accent1">
                    <a:lumMod val="75000"/>
                  </a:schemeClr>
                </a:solidFill>
              </a:rPr>
              <a:t>Yose</a:t>
            </a:r>
            <a:r>
              <a:rPr lang="en-GB" sz="1200" dirty="0">
                <a:solidFill>
                  <a:schemeClr val="accent1">
                    <a:lumMod val="75000"/>
                  </a:schemeClr>
                </a:solidFill>
              </a:rPr>
              <a:t> and Rabbi Shimon were sitting, and Yehuda, son of converts, sat beside them. R. Yehuda said: How pleasant are the actions of this nation, the Romans, as they established marketplaces, established bridges, and established bathhouses. R. </a:t>
            </a:r>
            <a:r>
              <a:rPr lang="en-GB" sz="1200" dirty="0" err="1">
                <a:solidFill>
                  <a:schemeClr val="accent1">
                    <a:lumMod val="75000"/>
                  </a:schemeClr>
                </a:solidFill>
              </a:rPr>
              <a:t>Yose</a:t>
            </a:r>
            <a:r>
              <a:rPr lang="en-GB" sz="1200" dirty="0">
                <a:solidFill>
                  <a:schemeClr val="accent1">
                    <a:lumMod val="75000"/>
                  </a:schemeClr>
                </a:solidFill>
              </a:rPr>
              <a:t> was silent. R. Shimon ben </a:t>
            </a:r>
            <a:r>
              <a:rPr lang="en-GB" sz="1200" dirty="0" err="1">
                <a:solidFill>
                  <a:schemeClr val="accent1">
                    <a:lumMod val="75000"/>
                  </a:schemeClr>
                </a:solidFill>
              </a:rPr>
              <a:t>Yoḥai</a:t>
            </a:r>
            <a:r>
              <a:rPr lang="en-GB" sz="1200" dirty="0">
                <a:solidFill>
                  <a:schemeClr val="accent1">
                    <a:lumMod val="75000"/>
                  </a:schemeClr>
                </a:solidFill>
              </a:rPr>
              <a:t> said: Everything that they established, they established only for their own purposes. They established marketplaces, to place prostitutes in them; bathhouses, to pamper themselves; and bridges, to collect taxes from all who pass over them. Yehuda, son of converts, went and related their statements and they were heard by the monarchy. They said: Yehuda, who elevated the Roman regime, shall be elevated. </a:t>
            </a:r>
            <a:r>
              <a:rPr lang="en-GB" sz="1200" dirty="0" err="1">
                <a:solidFill>
                  <a:schemeClr val="accent1">
                    <a:lumMod val="75000"/>
                  </a:schemeClr>
                </a:solidFill>
              </a:rPr>
              <a:t>Yose</a:t>
            </a:r>
            <a:r>
              <a:rPr lang="en-GB" sz="1200" dirty="0">
                <a:solidFill>
                  <a:schemeClr val="accent1">
                    <a:lumMod val="75000"/>
                  </a:schemeClr>
                </a:solidFill>
              </a:rPr>
              <a:t>, who remained silent, shall be exiled to the city of. And Shimon, who denounced the government, shall be killed.</a:t>
            </a:r>
          </a:p>
        </p:txBody>
      </p:sp>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86579"/>
            <a:ext cx="3171039" cy="1271421"/>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998E1C59-353A-4F1F-AA8A-1F8F10B9E27B}"/>
              </a:ext>
            </a:extLst>
          </p:cNvPr>
          <p:cNvSpPr txBox="1"/>
          <p:nvPr/>
        </p:nvSpPr>
        <p:spPr>
          <a:xfrm>
            <a:off x="3712324" y="2328537"/>
            <a:ext cx="8397380" cy="1448730"/>
          </a:xfrm>
          <a:prstGeom prst="rect">
            <a:avLst/>
          </a:prstGeom>
          <a:noFill/>
        </p:spPr>
        <p:txBody>
          <a:bodyPr wrap="square" rtlCol="0">
            <a:spAutoFit/>
          </a:bodyPr>
          <a:lstStyle/>
          <a:p>
            <a:pPr>
              <a:lnSpc>
                <a:spcPct val="150000"/>
              </a:lnSpc>
            </a:pPr>
            <a:r>
              <a:rPr lang="en-GB" sz="1200" dirty="0">
                <a:ln w="3175" cmpd="sng">
                  <a:noFill/>
                </a:ln>
                <a:solidFill>
                  <a:schemeClr val="accent1">
                    <a:lumMod val="75000"/>
                  </a:schemeClr>
                </a:solidFill>
                <a:latin typeface="+mj-lt"/>
                <a:ea typeface="+mj-ea"/>
                <a:cs typeface="+mj-cs"/>
              </a:rPr>
              <a:t>R. Shimon and his son Rabbi Elazar ... hid in a cave. A miracle occurred and a carob tree was created and a spring of water. They would remove their clothes and sit in sand up to their necks. They would study Torah all day. At the time of prayer, they would dress, cover themselves, and pray, and they would again remove their clothes afterward so that they would not become tattered. They sat in the cave for twelve years. Elijah came and stood at the entrance to the cave and said: Who will inform bar </a:t>
            </a:r>
            <a:r>
              <a:rPr lang="en-GB" sz="1200" dirty="0" err="1">
                <a:ln w="3175" cmpd="sng">
                  <a:noFill/>
                </a:ln>
                <a:solidFill>
                  <a:schemeClr val="accent1">
                    <a:lumMod val="75000"/>
                  </a:schemeClr>
                </a:solidFill>
                <a:latin typeface="+mj-lt"/>
                <a:ea typeface="+mj-ea"/>
                <a:cs typeface="+mj-cs"/>
              </a:rPr>
              <a:t>Yoḥai</a:t>
            </a:r>
            <a:r>
              <a:rPr lang="en-GB" sz="1200" dirty="0">
                <a:ln w="3175" cmpd="sng">
                  <a:noFill/>
                </a:ln>
                <a:solidFill>
                  <a:schemeClr val="accent1">
                    <a:lumMod val="75000"/>
                  </a:schemeClr>
                </a:solidFill>
                <a:latin typeface="+mj-lt"/>
                <a:ea typeface="+mj-ea"/>
                <a:cs typeface="+mj-cs"/>
              </a:rPr>
              <a:t> that the emperor died and his decree has been abrogated?</a:t>
            </a:r>
          </a:p>
        </p:txBody>
      </p:sp>
      <p:sp>
        <p:nvSpPr>
          <p:cNvPr id="6" name="TextBox 5">
            <a:extLst>
              <a:ext uri="{FF2B5EF4-FFF2-40B4-BE49-F238E27FC236}">
                <a16:creationId xmlns:a16="http://schemas.microsoft.com/office/drawing/2014/main" id="{6154A344-5F2E-4206-9C11-5FED8FCCD1DC}"/>
              </a:ext>
            </a:extLst>
          </p:cNvPr>
          <p:cNvSpPr txBox="1"/>
          <p:nvPr/>
        </p:nvSpPr>
        <p:spPr>
          <a:xfrm>
            <a:off x="3712323" y="3777267"/>
            <a:ext cx="8337059" cy="1725729"/>
          </a:xfrm>
          <a:prstGeom prst="rect">
            <a:avLst/>
          </a:prstGeom>
          <a:noFill/>
        </p:spPr>
        <p:txBody>
          <a:bodyPr wrap="square" rtlCol="0">
            <a:spAutoFit/>
          </a:bodyPr>
          <a:lstStyle/>
          <a:p>
            <a:pPr>
              <a:lnSpc>
                <a:spcPct val="150000"/>
              </a:lnSpc>
            </a:pPr>
            <a:r>
              <a:rPr lang="en-GB" sz="1200" dirty="0">
                <a:ln w="3175" cmpd="sng">
                  <a:noFill/>
                </a:ln>
                <a:solidFill>
                  <a:schemeClr val="accent1">
                    <a:lumMod val="75000"/>
                  </a:schemeClr>
                </a:solidFill>
                <a:latin typeface="+mj-lt"/>
                <a:ea typeface="+mj-ea"/>
                <a:cs typeface="+mj-cs"/>
              </a:rPr>
              <a:t>They emerged and saw people who were ploughing and sowing. He said: These people abandon eternal life of Torah study and engage in temporal life for their own sustenance. Every place that they directed their eyes was immediately burned. A Divine Voice emerged and said to them: Did you emerge to destroy My world? Return to your cave. They again went and sat there for twelve months. They said: The judgment of the wicked in Gehenna lasts for twelve months.. A Divine Voice emerged and said to them: Emerge from your cave. They emerged. Everywhere that Rabbi Elazar would strike, Rabbi Shimon would heal.																			</a:t>
            </a:r>
            <a:r>
              <a:rPr lang="en-GB" sz="1000" dirty="0">
                <a:ln w="3175" cmpd="sng">
                  <a:noFill/>
                </a:ln>
                <a:solidFill>
                  <a:schemeClr val="accent1">
                    <a:lumMod val="75000"/>
                  </a:schemeClr>
                </a:solidFill>
                <a:latin typeface="+mj-lt"/>
                <a:ea typeface="+mj-ea"/>
                <a:cs typeface="+mj-cs"/>
              </a:rPr>
              <a:t>Shabbat 33b</a:t>
            </a:r>
            <a:endParaRPr lang="en-GB" sz="1200" dirty="0">
              <a:ln w="3175" cmpd="sng">
                <a:noFill/>
              </a:ln>
              <a:solidFill>
                <a:schemeClr val="accent1">
                  <a:lumMod val="75000"/>
                </a:schemeClr>
              </a:solidFill>
              <a:latin typeface="+mj-lt"/>
              <a:ea typeface="+mj-ea"/>
              <a:cs typeface="+mj-cs"/>
            </a:endParaRPr>
          </a:p>
        </p:txBody>
      </p:sp>
    </p:spTree>
    <p:extLst>
      <p:ext uri="{BB962C8B-B14F-4D97-AF65-F5344CB8AC3E}">
        <p14:creationId xmlns:p14="http://schemas.microsoft.com/office/powerpoint/2010/main" val="1090264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D5BB-6C20-4CE2-B612-18A4102FC4B7}"/>
              </a:ext>
            </a:extLst>
          </p:cNvPr>
          <p:cNvSpPr>
            <a:spLocks noGrp="1"/>
          </p:cNvSpPr>
          <p:nvPr>
            <p:ph type="ctrTitle"/>
          </p:nvPr>
        </p:nvSpPr>
        <p:spPr>
          <a:xfrm>
            <a:off x="3712324" y="879807"/>
            <a:ext cx="8337059" cy="1448730"/>
          </a:xfrm>
        </p:spPr>
        <p:txBody>
          <a:bodyPr>
            <a:noAutofit/>
          </a:bodyPr>
          <a:lstStyle/>
          <a:p>
            <a:pPr algn="l">
              <a:lnSpc>
                <a:spcPct val="150000"/>
              </a:lnSpc>
            </a:pPr>
            <a:r>
              <a:rPr lang="en-GB" sz="1200" dirty="0">
                <a:solidFill>
                  <a:schemeClr val="accent1">
                    <a:lumMod val="75000"/>
                  </a:schemeClr>
                </a:solidFill>
              </a:rPr>
              <a:t>Rabbi </a:t>
            </a:r>
            <a:r>
              <a:rPr lang="en-GB" sz="1200" dirty="0" err="1">
                <a:solidFill>
                  <a:schemeClr val="accent1">
                    <a:lumMod val="75000"/>
                  </a:schemeClr>
                </a:solidFill>
              </a:rPr>
              <a:t>Pinḥas</a:t>
            </a:r>
            <a:r>
              <a:rPr lang="en-GB" sz="1200" dirty="0">
                <a:solidFill>
                  <a:schemeClr val="accent1">
                    <a:lumMod val="75000"/>
                  </a:schemeClr>
                </a:solidFill>
              </a:rPr>
              <a:t> used to visit Rabbi </a:t>
            </a:r>
            <a:r>
              <a:rPr lang="en-GB" sz="1200" dirty="0" err="1">
                <a:solidFill>
                  <a:schemeClr val="accent1">
                    <a:lumMod val="75000"/>
                  </a:schemeClr>
                </a:solidFill>
              </a:rPr>
              <a:t>Reḥumai</a:t>
            </a:r>
            <a:r>
              <a:rPr lang="en-GB" sz="1200" dirty="0">
                <a:solidFill>
                  <a:schemeClr val="accent1">
                    <a:lumMod val="75000"/>
                  </a:schemeClr>
                </a:solidFill>
              </a:rPr>
              <a:t> by the shore of Lake Kinneret. He was a venerable man, full of days and his</a:t>
            </a:r>
            <a:br>
              <a:rPr lang="en-GB" sz="1200" dirty="0">
                <a:solidFill>
                  <a:schemeClr val="accent1">
                    <a:lumMod val="75000"/>
                  </a:schemeClr>
                </a:solidFill>
              </a:rPr>
            </a:br>
            <a:r>
              <a:rPr lang="en-GB" sz="1200" dirty="0">
                <a:solidFill>
                  <a:schemeClr val="accent1">
                    <a:lumMod val="75000"/>
                  </a:schemeClr>
                </a:solidFill>
              </a:rPr>
              <a:t>eyes could no longer see. He said to Rabbi </a:t>
            </a:r>
            <a:r>
              <a:rPr lang="en-GB" sz="1200" dirty="0" err="1">
                <a:solidFill>
                  <a:schemeClr val="accent1">
                    <a:lumMod val="75000"/>
                  </a:schemeClr>
                </a:solidFill>
              </a:rPr>
              <a:t>Pinḥas</a:t>
            </a:r>
            <a:r>
              <a:rPr lang="en-GB" sz="1200" dirty="0">
                <a:solidFill>
                  <a:schemeClr val="accent1">
                    <a:lumMod val="75000"/>
                  </a:schemeClr>
                </a:solidFill>
              </a:rPr>
              <a:t>: I have had a trustworthy report that our companion bar </a:t>
            </a:r>
            <a:r>
              <a:rPr lang="en-GB" sz="1200" dirty="0" err="1">
                <a:solidFill>
                  <a:schemeClr val="accent1">
                    <a:lumMod val="75000"/>
                  </a:schemeClr>
                </a:solidFill>
              </a:rPr>
              <a:t>Yoḥai</a:t>
            </a:r>
            <a:r>
              <a:rPr lang="en-GB" sz="1200" dirty="0">
                <a:solidFill>
                  <a:schemeClr val="accent1">
                    <a:lumMod val="75000"/>
                  </a:schemeClr>
                </a:solidFill>
              </a:rPr>
              <a:t> has a jewel,</a:t>
            </a:r>
            <a:br>
              <a:rPr lang="en-GB" sz="1200" dirty="0">
                <a:solidFill>
                  <a:schemeClr val="accent1">
                    <a:lumMod val="75000"/>
                  </a:schemeClr>
                </a:solidFill>
              </a:rPr>
            </a:br>
            <a:r>
              <a:rPr lang="en-GB" sz="1200" dirty="0">
                <a:solidFill>
                  <a:schemeClr val="accent1">
                    <a:lumMod val="75000"/>
                  </a:schemeClr>
                </a:solidFill>
              </a:rPr>
              <a:t>a precious gem and I have looked upon the light emitted by this jewel and it is like the light of the sun emerging from its</a:t>
            </a:r>
            <a:br>
              <a:rPr lang="en-GB" sz="1200" dirty="0">
                <a:solidFill>
                  <a:schemeClr val="accent1">
                    <a:lumMod val="75000"/>
                  </a:schemeClr>
                </a:solidFill>
              </a:rPr>
            </a:br>
            <a:r>
              <a:rPr lang="en-GB" sz="1200" dirty="0">
                <a:solidFill>
                  <a:schemeClr val="accent1">
                    <a:lumMod val="75000"/>
                  </a:schemeClr>
                </a:solidFill>
              </a:rPr>
              <a:t>sheath, illuminating the entire world. This light extends from the heavens to the earth, and will continue to illumine the</a:t>
            </a:r>
            <a:br>
              <a:rPr lang="en-GB" sz="1200" dirty="0">
                <a:solidFill>
                  <a:schemeClr val="accent1">
                    <a:lumMod val="75000"/>
                  </a:schemeClr>
                </a:solidFill>
              </a:rPr>
            </a:br>
            <a:r>
              <a:rPr lang="en-GB" sz="1200" dirty="0">
                <a:solidFill>
                  <a:schemeClr val="accent1">
                    <a:lumMod val="75000"/>
                  </a:schemeClr>
                </a:solidFill>
              </a:rPr>
              <a:t>whole world until the Ancient of Days comes and sits upon the throne...</a:t>
            </a:r>
          </a:p>
        </p:txBody>
      </p:sp>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79852"/>
            <a:ext cx="3187817" cy="1278148"/>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998E1C59-353A-4F1F-AA8A-1F8F10B9E27B}"/>
              </a:ext>
            </a:extLst>
          </p:cNvPr>
          <p:cNvSpPr txBox="1"/>
          <p:nvPr/>
        </p:nvSpPr>
        <p:spPr>
          <a:xfrm>
            <a:off x="3712324" y="2328537"/>
            <a:ext cx="8397380" cy="2002728"/>
          </a:xfrm>
          <a:prstGeom prst="rect">
            <a:avLst/>
          </a:prstGeom>
          <a:noFill/>
        </p:spPr>
        <p:txBody>
          <a:bodyPr wrap="square" rtlCol="0">
            <a:spAutoFit/>
          </a:bodyPr>
          <a:lstStyle/>
          <a:p>
            <a:pPr>
              <a:lnSpc>
                <a:spcPct val="150000"/>
              </a:lnSpc>
            </a:pPr>
            <a:r>
              <a:rPr lang="en-GB" sz="1200" dirty="0">
                <a:ln w="3175" cmpd="sng">
                  <a:noFill/>
                </a:ln>
                <a:solidFill>
                  <a:schemeClr val="accent1">
                    <a:lumMod val="75000"/>
                  </a:schemeClr>
                </a:solidFill>
                <a:latin typeface="+mj-lt"/>
                <a:ea typeface="+mj-ea"/>
                <a:cs typeface="+mj-cs"/>
              </a:rPr>
              <a:t>… Go my son, go and follow this jewel which illumines the world, for the hour is now ripe for you. He left him and prepared to go on board a ship with two other men. He saw two birds, darting low over the lake. He called to them and said ‘Birds, birds, darting low over the lake, have you seen where bar </a:t>
            </a:r>
            <a:r>
              <a:rPr lang="en-GB" sz="1200" dirty="0" err="1">
                <a:ln w="3175" cmpd="sng">
                  <a:noFill/>
                </a:ln>
                <a:solidFill>
                  <a:schemeClr val="accent1">
                    <a:lumMod val="75000"/>
                  </a:schemeClr>
                </a:solidFill>
                <a:latin typeface="+mj-lt"/>
                <a:ea typeface="+mj-ea"/>
                <a:cs typeface="+mj-cs"/>
              </a:rPr>
              <a:t>Yoḥai</a:t>
            </a:r>
            <a:r>
              <a:rPr lang="en-GB" sz="1200" dirty="0">
                <a:ln w="3175" cmpd="sng">
                  <a:noFill/>
                </a:ln>
                <a:solidFill>
                  <a:schemeClr val="accent1">
                    <a:lumMod val="75000"/>
                  </a:schemeClr>
                </a:solidFill>
                <a:latin typeface="+mj-lt"/>
                <a:ea typeface="+mj-ea"/>
                <a:cs typeface="+mj-cs"/>
              </a:rPr>
              <a:t> is?’ He waited a little. ‘Birds, birds,’ he said, ‘go and come back to me.’ And they flew away. They embarked and set off across the lake. Before they had disembarked the birds returned and in the mouth of one of them was a message that said that bar </a:t>
            </a:r>
            <a:r>
              <a:rPr lang="en-GB" sz="1200" dirty="0" err="1">
                <a:ln w="3175" cmpd="sng">
                  <a:noFill/>
                </a:ln>
                <a:solidFill>
                  <a:schemeClr val="accent1">
                    <a:lumMod val="75000"/>
                  </a:schemeClr>
                </a:solidFill>
                <a:latin typeface="+mj-lt"/>
                <a:ea typeface="+mj-ea"/>
                <a:cs typeface="+mj-cs"/>
              </a:rPr>
              <a:t>Yoḥai</a:t>
            </a:r>
            <a:r>
              <a:rPr lang="en-GB" sz="1200" dirty="0">
                <a:ln w="3175" cmpd="sng">
                  <a:noFill/>
                </a:ln>
                <a:solidFill>
                  <a:schemeClr val="accent1">
                    <a:lumMod val="75000"/>
                  </a:schemeClr>
                </a:solidFill>
                <a:latin typeface="+mj-lt"/>
                <a:ea typeface="+mj-ea"/>
                <a:cs typeface="+mj-cs"/>
              </a:rPr>
              <a:t> had left the cave, together with Rabbi Eliezer, his son. He went to him and found him transformed, for his body was covered with mould. He wept and said ‘Alas, that I should see you so!’ He replied: ‘Blessed is your portion in that you have seen me so, for had you not seen me in this state, I would not be in this state.’ 		</a:t>
            </a:r>
            <a:r>
              <a:rPr lang="en-GB" sz="1000" dirty="0">
                <a:ln w="3175" cmpd="sng">
                  <a:noFill/>
                </a:ln>
                <a:solidFill>
                  <a:schemeClr val="accent1">
                    <a:lumMod val="75000"/>
                  </a:schemeClr>
                </a:solidFill>
                <a:latin typeface="+mj-lt"/>
                <a:ea typeface="+mj-ea"/>
                <a:cs typeface="+mj-cs"/>
              </a:rPr>
              <a:t> Zohar 1, 11a–11b</a:t>
            </a:r>
          </a:p>
        </p:txBody>
      </p:sp>
    </p:spTree>
    <p:extLst>
      <p:ext uri="{BB962C8B-B14F-4D97-AF65-F5344CB8AC3E}">
        <p14:creationId xmlns:p14="http://schemas.microsoft.com/office/powerpoint/2010/main" val="2427776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D5BB-6C20-4CE2-B612-18A4102FC4B7}"/>
              </a:ext>
            </a:extLst>
          </p:cNvPr>
          <p:cNvSpPr>
            <a:spLocks noGrp="1"/>
          </p:cNvSpPr>
          <p:nvPr>
            <p:ph type="ctrTitle"/>
          </p:nvPr>
        </p:nvSpPr>
        <p:spPr>
          <a:xfrm>
            <a:off x="3326431" y="3963369"/>
            <a:ext cx="8337059" cy="793352"/>
          </a:xfrm>
        </p:spPr>
        <p:txBody>
          <a:bodyPr>
            <a:noAutofit/>
          </a:bodyPr>
          <a:lstStyle/>
          <a:p>
            <a:pPr algn="l">
              <a:lnSpc>
                <a:spcPct val="150000"/>
              </a:lnSpc>
            </a:pPr>
            <a:r>
              <a:rPr lang="en-GB" sz="1200" dirty="0">
                <a:solidFill>
                  <a:schemeClr val="accent1">
                    <a:lumMod val="75000"/>
                  </a:schemeClr>
                </a:solidFill>
              </a:rPr>
              <a:t>R. Shimon said: All the luminaries, the companions of this holy circle, the highest of the high heavens and the supernal of the supernal holy earth are my witnesses that I see now what no one has seen since Moses ascended Mount Sinai for the second time...And more I know that my face shines and Moses did not know.... 					</a:t>
            </a:r>
            <a:r>
              <a:rPr lang="en-GB" sz="1000" dirty="0">
                <a:solidFill>
                  <a:schemeClr val="accent1">
                    <a:lumMod val="75000"/>
                  </a:schemeClr>
                </a:solidFill>
              </a:rPr>
              <a:t>Zohar iii 132b</a:t>
            </a:r>
          </a:p>
        </p:txBody>
      </p:sp>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589942"/>
            <a:ext cx="3162650" cy="1268058"/>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998E1C59-353A-4F1F-AA8A-1F8F10B9E27B}"/>
              </a:ext>
            </a:extLst>
          </p:cNvPr>
          <p:cNvSpPr txBox="1"/>
          <p:nvPr/>
        </p:nvSpPr>
        <p:spPr>
          <a:xfrm>
            <a:off x="3326431" y="929549"/>
            <a:ext cx="8397380" cy="1171731"/>
          </a:xfrm>
          <a:prstGeom prst="rect">
            <a:avLst/>
          </a:prstGeom>
          <a:noFill/>
        </p:spPr>
        <p:txBody>
          <a:bodyPr wrap="square" rtlCol="0">
            <a:spAutoFit/>
          </a:bodyPr>
          <a:lstStyle/>
          <a:p>
            <a:pPr>
              <a:lnSpc>
                <a:spcPct val="150000"/>
              </a:lnSpc>
            </a:pPr>
            <a:r>
              <a:rPr lang="en-GB" sz="1200">
                <a:ln w="3175" cmpd="sng">
                  <a:noFill/>
                </a:ln>
                <a:solidFill>
                  <a:schemeClr val="accent1">
                    <a:lumMod val="75000"/>
                  </a:schemeClr>
                </a:solidFill>
                <a:latin typeface="+mj-lt"/>
                <a:ea typeface="+mj-ea"/>
                <a:cs typeface="+mj-cs"/>
              </a:rPr>
              <a:t>Once </a:t>
            </a:r>
            <a:r>
              <a:rPr lang="en-GB" sz="1200" dirty="0">
                <a:ln w="3175" cmpd="sng">
                  <a:noFill/>
                </a:ln>
                <a:solidFill>
                  <a:schemeClr val="accent1">
                    <a:lumMod val="75000"/>
                  </a:schemeClr>
                </a:solidFill>
                <a:latin typeface="+mj-lt"/>
                <a:ea typeface="+mj-ea"/>
                <a:cs typeface="+mj-cs"/>
              </a:rPr>
              <a:t>there was a plague in Lod. R. Shimon bar </a:t>
            </a:r>
            <a:r>
              <a:rPr lang="en-GB" sz="1200" dirty="0" err="1">
                <a:ln w="3175" cmpd="sng">
                  <a:noFill/>
                </a:ln>
                <a:solidFill>
                  <a:schemeClr val="accent1">
                    <a:lumMod val="75000"/>
                  </a:schemeClr>
                </a:solidFill>
                <a:latin typeface="+mj-lt"/>
                <a:ea typeface="+mj-ea"/>
                <a:cs typeface="+mj-cs"/>
              </a:rPr>
              <a:t>Yohai</a:t>
            </a:r>
            <a:r>
              <a:rPr lang="en-GB" sz="1200" dirty="0">
                <a:ln w="3175" cmpd="sng">
                  <a:noFill/>
                </a:ln>
                <a:solidFill>
                  <a:schemeClr val="accent1">
                    <a:lumMod val="75000"/>
                  </a:schemeClr>
                </a:solidFill>
                <a:latin typeface="+mj-lt"/>
                <a:ea typeface="+mj-ea"/>
                <a:cs typeface="+mj-cs"/>
              </a:rPr>
              <a:t> came to the city. They said to R. Shimon, ‘What shall we do?’ He got up and walked though the city and saw people dying. He said: Is all this happening in the city while I am here? I decree it to stop. They heard a divine voice saying ‘Get out of here, since </a:t>
            </a:r>
            <a:r>
              <a:rPr lang="en-GB" sz="1200" dirty="0" err="1">
                <a:ln w="3175" cmpd="sng">
                  <a:noFill/>
                </a:ln>
                <a:solidFill>
                  <a:schemeClr val="accent1">
                    <a:lumMod val="75000"/>
                  </a:schemeClr>
                </a:solidFill>
                <a:latin typeface="+mj-lt"/>
                <a:ea typeface="+mj-ea"/>
                <a:cs typeface="+mj-cs"/>
              </a:rPr>
              <a:t>R.Shimon</a:t>
            </a:r>
            <a:r>
              <a:rPr lang="en-GB" sz="1200" dirty="0">
                <a:ln w="3175" cmpd="sng">
                  <a:noFill/>
                </a:ln>
                <a:solidFill>
                  <a:schemeClr val="accent1">
                    <a:lumMod val="75000"/>
                  </a:schemeClr>
                </a:solidFill>
                <a:latin typeface="+mj-lt"/>
                <a:ea typeface="+mj-ea"/>
                <a:cs typeface="+mj-cs"/>
              </a:rPr>
              <a:t> bar </a:t>
            </a:r>
            <a:r>
              <a:rPr lang="en-GB" sz="1200" dirty="0" err="1">
                <a:ln w="3175" cmpd="sng">
                  <a:noFill/>
                </a:ln>
                <a:solidFill>
                  <a:schemeClr val="accent1">
                    <a:lumMod val="75000"/>
                  </a:schemeClr>
                </a:solidFill>
                <a:latin typeface="+mj-lt"/>
                <a:ea typeface="+mj-ea"/>
                <a:cs typeface="+mj-cs"/>
              </a:rPr>
              <a:t>Yohai</a:t>
            </a:r>
            <a:r>
              <a:rPr lang="en-GB" sz="1200" dirty="0">
                <a:ln w="3175" cmpd="sng">
                  <a:noFill/>
                </a:ln>
                <a:solidFill>
                  <a:schemeClr val="accent1">
                    <a:lumMod val="75000"/>
                  </a:schemeClr>
                </a:solidFill>
                <a:latin typeface="+mj-lt"/>
                <a:ea typeface="+mj-ea"/>
                <a:cs typeface="+mj-cs"/>
              </a:rPr>
              <a:t> is here and what the Holy One blessed be he decrees, he annuls														</a:t>
            </a:r>
            <a:r>
              <a:rPr lang="en-GB" sz="1000" dirty="0">
                <a:ln w="3175" cmpd="sng">
                  <a:noFill/>
                </a:ln>
                <a:solidFill>
                  <a:schemeClr val="accent1">
                    <a:lumMod val="75000"/>
                  </a:schemeClr>
                </a:solidFill>
                <a:latin typeface="+mj-lt"/>
                <a:ea typeface="+mj-ea"/>
                <a:cs typeface="+mj-cs"/>
              </a:rPr>
              <a:t>	Zohar </a:t>
            </a:r>
            <a:r>
              <a:rPr lang="en-GB" sz="1000" dirty="0" err="1">
                <a:ln w="3175" cmpd="sng">
                  <a:noFill/>
                </a:ln>
                <a:solidFill>
                  <a:schemeClr val="accent1">
                    <a:lumMod val="75000"/>
                  </a:schemeClr>
                </a:solidFill>
                <a:latin typeface="+mj-lt"/>
                <a:ea typeface="+mj-ea"/>
                <a:cs typeface="+mj-cs"/>
              </a:rPr>
              <a:t>Hadash</a:t>
            </a:r>
            <a:r>
              <a:rPr lang="en-GB" sz="1000" dirty="0">
                <a:ln w="3175" cmpd="sng">
                  <a:noFill/>
                </a:ln>
                <a:solidFill>
                  <a:schemeClr val="accent1">
                    <a:lumMod val="75000"/>
                  </a:schemeClr>
                </a:solidFill>
                <a:latin typeface="+mj-lt"/>
                <a:ea typeface="+mj-ea"/>
                <a:cs typeface="+mj-cs"/>
              </a:rPr>
              <a:t> 85c</a:t>
            </a:r>
          </a:p>
        </p:txBody>
      </p:sp>
      <p:sp>
        <p:nvSpPr>
          <p:cNvPr id="6" name="TextBox 5">
            <a:extLst>
              <a:ext uri="{FF2B5EF4-FFF2-40B4-BE49-F238E27FC236}">
                <a16:creationId xmlns:a16="http://schemas.microsoft.com/office/drawing/2014/main" id="{3F8836BD-E9D4-48C5-A849-F5EDDEDB7FD2}"/>
              </a:ext>
            </a:extLst>
          </p:cNvPr>
          <p:cNvSpPr txBox="1"/>
          <p:nvPr/>
        </p:nvSpPr>
        <p:spPr>
          <a:xfrm>
            <a:off x="3326431" y="2181954"/>
            <a:ext cx="8418156" cy="1754326"/>
          </a:xfrm>
          <a:prstGeom prst="rect">
            <a:avLst/>
          </a:prstGeom>
          <a:noFill/>
        </p:spPr>
        <p:txBody>
          <a:bodyPr wrap="square" rtlCol="0">
            <a:spAutoFit/>
          </a:bodyPr>
          <a:lstStyle/>
          <a:p>
            <a:r>
              <a:rPr lang="en-GB" dirty="0"/>
              <a:t> </a:t>
            </a:r>
          </a:p>
          <a:p>
            <a:pPr>
              <a:lnSpc>
                <a:spcPct val="150000"/>
              </a:lnSpc>
            </a:pPr>
            <a:r>
              <a:rPr lang="en-GB" sz="1200" dirty="0">
                <a:ln w="3175" cmpd="sng">
                  <a:noFill/>
                </a:ln>
                <a:solidFill>
                  <a:schemeClr val="accent1">
                    <a:lumMod val="75000"/>
                  </a:schemeClr>
                </a:solidFill>
                <a:latin typeface="+mj-lt"/>
                <a:ea typeface="+mj-ea"/>
                <a:cs typeface="+mj-cs"/>
              </a:rPr>
              <a:t>Then Moses said to Aaron: Take the fire pan and put on it fire from the altar and add </a:t>
            </a:r>
            <a:r>
              <a:rPr lang="en-GB" sz="1200" dirty="0" err="1">
                <a:ln w="3175" cmpd="sng">
                  <a:noFill/>
                </a:ln>
                <a:solidFill>
                  <a:schemeClr val="accent1">
                    <a:lumMod val="75000"/>
                  </a:schemeClr>
                </a:solidFill>
                <a:latin typeface="+mj-lt"/>
                <a:ea typeface="+mj-ea"/>
                <a:cs typeface="+mj-cs"/>
              </a:rPr>
              <a:t>incnense</a:t>
            </a:r>
            <a:r>
              <a:rPr lang="en-GB" sz="1200" dirty="0">
                <a:ln w="3175" cmpd="sng">
                  <a:noFill/>
                </a:ln>
                <a:solidFill>
                  <a:schemeClr val="accent1">
                    <a:lumMod val="75000"/>
                  </a:schemeClr>
                </a:solidFill>
                <a:latin typeface="+mj-lt"/>
                <a:ea typeface="+mj-ea"/>
                <a:cs typeface="+mj-cs"/>
              </a:rPr>
              <a:t> (</a:t>
            </a:r>
            <a:r>
              <a:rPr lang="en-GB" sz="1200" dirty="0" err="1">
                <a:ln w="3175" cmpd="sng">
                  <a:noFill/>
                </a:ln>
                <a:solidFill>
                  <a:schemeClr val="accent1">
                    <a:lumMod val="75000"/>
                  </a:schemeClr>
                </a:solidFill>
                <a:latin typeface="+mj-lt"/>
                <a:ea typeface="+mj-ea"/>
                <a:cs typeface="+mj-cs"/>
              </a:rPr>
              <a:t>Num</a:t>
            </a:r>
            <a:r>
              <a:rPr lang="en-GB" sz="1200" dirty="0">
                <a:ln w="3175" cmpd="sng">
                  <a:noFill/>
                </a:ln>
                <a:solidFill>
                  <a:schemeClr val="accent1">
                    <a:lumMod val="75000"/>
                  </a:schemeClr>
                </a:solidFill>
                <a:latin typeface="+mj-lt"/>
                <a:ea typeface="+mj-ea"/>
                <a:cs typeface="+mj-cs"/>
              </a:rPr>
              <a:t> 17,11), and it is written ‘And Aaron took fire etc. (17,12). And it is written ‘And the plague had begun among the </a:t>
            </a:r>
            <a:r>
              <a:rPr lang="en-GB" sz="1200" dirty="0" err="1">
                <a:ln w="3175" cmpd="sng">
                  <a:noFill/>
                </a:ln>
                <a:solidFill>
                  <a:schemeClr val="accent1">
                    <a:lumMod val="75000"/>
                  </a:schemeClr>
                </a:solidFill>
                <a:latin typeface="+mj-lt"/>
                <a:ea typeface="+mj-ea"/>
                <a:cs typeface="+mj-cs"/>
              </a:rPr>
              <a:t>peoe</a:t>
            </a:r>
            <a:r>
              <a:rPr lang="en-GB" sz="1200" dirty="0">
                <a:ln w="3175" cmpd="sng">
                  <a:noFill/>
                </a:ln>
                <a:solidFill>
                  <a:schemeClr val="accent1">
                    <a:lumMod val="75000"/>
                  </a:schemeClr>
                </a:solidFill>
                <a:latin typeface="+mj-lt"/>
                <a:ea typeface="+mj-ea"/>
                <a:cs typeface="+mj-cs"/>
              </a:rPr>
              <a:t> (17,13). And it is written ‘He stood between the dead and the living until the plague was stopped. (17,13). Moses did it through labour while R. Shimon did it through speech. The Holy One blessed be he decrees, and R. Shimon annuls the plague.				 	</a:t>
            </a:r>
            <a:r>
              <a:rPr lang="en-GB" sz="1000" dirty="0">
                <a:ln w="3175" cmpd="sng">
                  <a:noFill/>
                </a:ln>
                <a:solidFill>
                  <a:schemeClr val="accent1">
                    <a:lumMod val="75000"/>
                  </a:schemeClr>
                </a:solidFill>
                <a:latin typeface="+mj-lt"/>
                <a:ea typeface="+mj-ea"/>
                <a:cs typeface="+mj-cs"/>
              </a:rPr>
              <a:t>Zohar </a:t>
            </a:r>
            <a:r>
              <a:rPr lang="en-GB" sz="1000" dirty="0" err="1">
                <a:ln w="3175" cmpd="sng">
                  <a:noFill/>
                </a:ln>
                <a:solidFill>
                  <a:schemeClr val="accent1">
                    <a:lumMod val="75000"/>
                  </a:schemeClr>
                </a:solidFill>
                <a:latin typeface="+mj-lt"/>
                <a:ea typeface="+mj-ea"/>
                <a:cs typeface="+mj-cs"/>
              </a:rPr>
              <a:t>Hadash</a:t>
            </a:r>
            <a:r>
              <a:rPr lang="en-GB" sz="1000" dirty="0">
                <a:ln w="3175" cmpd="sng">
                  <a:noFill/>
                </a:ln>
                <a:solidFill>
                  <a:schemeClr val="accent1">
                    <a:lumMod val="75000"/>
                  </a:schemeClr>
                </a:solidFill>
                <a:latin typeface="+mj-lt"/>
                <a:ea typeface="+mj-ea"/>
                <a:cs typeface="+mj-cs"/>
              </a:rPr>
              <a:t> 85d</a:t>
            </a:r>
          </a:p>
          <a:p>
            <a:endParaRPr lang="en-GB" dirty="0"/>
          </a:p>
        </p:txBody>
      </p:sp>
    </p:spTree>
    <p:extLst>
      <p:ext uri="{BB962C8B-B14F-4D97-AF65-F5344CB8AC3E}">
        <p14:creationId xmlns:p14="http://schemas.microsoft.com/office/powerpoint/2010/main" val="23386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603397"/>
            <a:ext cx="3129094" cy="1254603"/>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998E1C59-353A-4F1F-AA8A-1F8F10B9E27B}"/>
              </a:ext>
            </a:extLst>
          </p:cNvPr>
          <p:cNvSpPr txBox="1"/>
          <p:nvPr/>
        </p:nvSpPr>
        <p:spPr>
          <a:xfrm>
            <a:off x="3326431" y="929549"/>
            <a:ext cx="8397380" cy="617733"/>
          </a:xfrm>
          <a:prstGeom prst="rect">
            <a:avLst/>
          </a:prstGeom>
          <a:noFill/>
        </p:spPr>
        <p:txBody>
          <a:bodyPr wrap="square" rtlCol="0">
            <a:spAutoFit/>
          </a:bodyPr>
          <a:lstStyle/>
          <a:p>
            <a:pPr>
              <a:lnSpc>
                <a:spcPct val="150000"/>
              </a:lnSpc>
            </a:pPr>
            <a:r>
              <a:rPr lang="en-GB" sz="1200" dirty="0">
                <a:ln w="3175" cmpd="sng">
                  <a:noFill/>
                </a:ln>
                <a:solidFill>
                  <a:schemeClr val="accent1">
                    <a:lumMod val="75000"/>
                  </a:schemeClr>
                </a:solidFill>
                <a:latin typeface="+mj-lt"/>
                <a:ea typeface="+mj-ea"/>
                <a:cs typeface="+mj-cs"/>
              </a:rPr>
              <a:t>Rabbi Isaac went to Spain to find out how the book of the Zohar which Rabbi Simeon and his son, Rabbi Eleazar, composed in the cave came to exist in his time. This is what he says: 				</a:t>
            </a:r>
            <a:endParaRPr lang="en-GB" sz="1000" dirty="0">
              <a:ln w="3175" cmpd="sng">
                <a:noFill/>
              </a:ln>
              <a:solidFill>
                <a:schemeClr val="accent1">
                  <a:lumMod val="75000"/>
                </a:schemeClr>
              </a:solidFill>
              <a:latin typeface="+mj-lt"/>
              <a:ea typeface="+mj-ea"/>
              <a:cs typeface="+mj-cs"/>
            </a:endParaRPr>
          </a:p>
        </p:txBody>
      </p:sp>
      <p:sp>
        <p:nvSpPr>
          <p:cNvPr id="6" name="TextBox 5">
            <a:extLst>
              <a:ext uri="{FF2B5EF4-FFF2-40B4-BE49-F238E27FC236}">
                <a16:creationId xmlns:a16="http://schemas.microsoft.com/office/drawing/2014/main" id="{3F8836BD-E9D4-48C5-A849-F5EDDEDB7FD2}"/>
              </a:ext>
            </a:extLst>
          </p:cNvPr>
          <p:cNvSpPr txBox="1"/>
          <p:nvPr/>
        </p:nvSpPr>
        <p:spPr>
          <a:xfrm>
            <a:off x="3285882" y="1617400"/>
            <a:ext cx="8418156" cy="2279727"/>
          </a:xfrm>
          <a:prstGeom prst="rect">
            <a:avLst/>
          </a:prstGeom>
          <a:noFill/>
        </p:spPr>
        <p:txBody>
          <a:bodyPr wrap="square" rtlCol="0">
            <a:spAutoFit/>
          </a:bodyPr>
          <a:lstStyle/>
          <a:p>
            <a:pPr>
              <a:lnSpc>
                <a:spcPct val="150000"/>
              </a:lnSpc>
            </a:pPr>
            <a:r>
              <a:rPr lang="en-GB" sz="1200" dirty="0">
                <a:ln w="3175" cmpd="sng">
                  <a:noFill/>
                </a:ln>
                <a:solidFill>
                  <a:schemeClr val="accent1">
                    <a:lumMod val="75000"/>
                  </a:schemeClr>
                </a:solidFill>
                <a:latin typeface="+mj-lt"/>
                <a:ea typeface="+mj-ea"/>
                <a:cs typeface="+mj-cs"/>
              </a:rPr>
              <a:t>Since I saw that its words were wonderful, drawn from the celestial source...I pursued it and asked the scholars who possessed some of its great words of wisdom whence had come these wonderful mysteries that had been transmitted orally... And I did not find their answers to my question very convincing. Some said one thing and some said another. Some said in answer to my question that the faithful Rabbi </a:t>
            </a:r>
            <a:r>
              <a:rPr lang="en-GB" sz="1200" dirty="0" err="1">
                <a:ln w="3175" cmpd="sng">
                  <a:noFill/>
                </a:ln>
                <a:solidFill>
                  <a:schemeClr val="accent1">
                    <a:lumMod val="75000"/>
                  </a:schemeClr>
                </a:solidFill>
                <a:latin typeface="+mj-lt"/>
                <a:ea typeface="+mj-ea"/>
                <a:cs typeface="+mj-cs"/>
              </a:rPr>
              <a:t>Nachmanides</a:t>
            </a:r>
            <a:r>
              <a:rPr lang="en-GB" sz="1200" dirty="0">
                <a:ln w="3175" cmpd="sng">
                  <a:noFill/>
                </a:ln>
                <a:solidFill>
                  <a:schemeClr val="accent1">
                    <a:lumMod val="75000"/>
                  </a:schemeClr>
                </a:solidFill>
                <a:latin typeface="+mj-lt"/>
                <a:ea typeface="+mj-ea"/>
                <a:cs typeface="+mj-cs"/>
              </a:rPr>
              <a:t> had sent it from Israel to the land of Catalonia, to his son, and the wind had brought it to Aragon and it had fallen into the hands of the sage Rabbi Moses de Leon.... Some said that Rabi Simeon ben </a:t>
            </a:r>
            <a:r>
              <a:rPr lang="en-GB" sz="1200" dirty="0" err="1">
                <a:ln w="3175" cmpd="sng">
                  <a:noFill/>
                </a:ln>
                <a:solidFill>
                  <a:schemeClr val="accent1">
                    <a:lumMod val="75000"/>
                  </a:schemeClr>
                </a:solidFill>
                <a:latin typeface="+mj-lt"/>
                <a:ea typeface="+mj-ea"/>
                <a:cs typeface="+mj-cs"/>
              </a:rPr>
              <a:t>Yohai</a:t>
            </a:r>
            <a:r>
              <a:rPr lang="en-GB" sz="1200" dirty="0">
                <a:ln w="3175" cmpd="sng">
                  <a:noFill/>
                </a:ln>
                <a:solidFill>
                  <a:schemeClr val="accent1">
                    <a:lumMod val="75000"/>
                  </a:schemeClr>
                </a:solidFill>
                <a:latin typeface="+mj-lt"/>
                <a:ea typeface="+mj-ea"/>
                <a:cs typeface="+mj-cs"/>
              </a:rPr>
              <a:t> did not write the book at all, but that this Rabbi Moses knew the Holy Name and through its power wrote these wonderful words, and in order to sell them for a good price, for much silver and gold, he ascribed them to our great ancestors saying: I have transcribed for you these words from the book composed by Rabbi Simeon ben </a:t>
            </a:r>
            <a:r>
              <a:rPr lang="en-GB" sz="1200" dirty="0" err="1">
                <a:ln w="3175" cmpd="sng">
                  <a:noFill/>
                </a:ln>
                <a:solidFill>
                  <a:schemeClr val="accent1">
                    <a:lumMod val="75000"/>
                  </a:schemeClr>
                </a:solidFill>
                <a:latin typeface="+mj-lt"/>
                <a:ea typeface="+mj-ea"/>
                <a:cs typeface="+mj-cs"/>
              </a:rPr>
              <a:t>Yohai</a:t>
            </a:r>
            <a:r>
              <a:rPr lang="en-GB" sz="1200" dirty="0">
                <a:ln w="3175" cmpd="sng">
                  <a:noFill/>
                </a:ln>
                <a:solidFill>
                  <a:schemeClr val="accent1">
                    <a:lumMod val="75000"/>
                  </a:schemeClr>
                </a:solidFill>
                <a:latin typeface="+mj-lt"/>
                <a:ea typeface="+mj-ea"/>
                <a:cs typeface="+mj-cs"/>
              </a:rPr>
              <a:t> and his son, Rabbi Eleazar. </a:t>
            </a:r>
            <a:endParaRPr lang="en-GB" dirty="0"/>
          </a:p>
        </p:txBody>
      </p:sp>
    </p:spTree>
    <p:extLst>
      <p:ext uri="{BB962C8B-B14F-4D97-AF65-F5344CB8AC3E}">
        <p14:creationId xmlns:p14="http://schemas.microsoft.com/office/powerpoint/2010/main" val="2012572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show="0">
  <p:cSld>
    <p:bg>
      <p:bgRef idx="1001">
        <a:schemeClr val="bg1"/>
      </p:bgRef>
    </p:bg>
    <p:spTree>
      <p:nvGrpSpPr>
        <p:cNvPr id="1" name=""/>
        <p:cNvGrpSpPr/>
        <p:nvPr/>
      </p:nvGrpSpPr>
      <p:grpSpPr>
        <a:xfrm>
          <a:off x="0" y="0"/>
          <a:ext cx="0" cy="0"/>
          <a:chOff x="0" y="0"/>
          <a:chExt cx="0" cy="0"/>
        </a:xfrm>
      </p:grpSpPr>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596669"/>
            <a:ext cx="3145872" cy="1261331"/>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998E1C59-353A-4F1F-AA8A-1F8F10B9E27B}"/>
              </a:ext>
            </a:extLst>
          </p:cNvPr>
          <p:cNvSpPr txBox="1"/>
          <p:nvPr/>
        </p:nvSpPr>
        <p:spPr>
          <a:xfrm>
            <a:off x="3305655" y="79287"/>
            <a:ext cx="8397380" cy="2833724"/>
          </a:xfrm>
          <a:prstGeom prst="rect">
            <a:avLst/>
          </a:prstGeom>
          <a:noFill/>
        </p:spPr>
        <p:txBody>
          <a:bodyPr wrap="square" rtlCol="0">
            <a:spAutoFit/>
          </a:bodyPr>
          <a:lstStyle/>
          <a:p>
            <a:pPr>
              <a:lnSpc>
                <a:spcPct val="150000"/>
              </a:lnSpc>
            </a:pPr>
            <a:r>
              <a:rPr lang="en-GB" sz="1200" dirty="0">
                <a:ln w="3175" cmpd="sng">
                  <a:noFill/>
                </a:ln>
                <a:solidFill>
                  <a:schemeClr val="accent1">
                    <a:lumMod val="75000"/>
                  </a:schemeClr>
                </a:solidFill>
                <a:latin typeface="+mj-lt"/>
                <a:ea typeface="+mj-ea"/>
                <a:cs typeface="+mj-cs"/>
              </a:rPr>
              <a:t>When I came to Spain I found Rabbi Moses there, and he liked me and spoke with me, and swore: 'may God do so to me, and more also, if there is not at this moment in my house, where I live in Avila, the ancient book written by Rabbi Simeon ben </a:t>
            </a:r>
            <a:r>
              <a:rPr lang="en-GB" sz="1200" dirty="0" err="1">
                <a:ln w="3175" cmpd="sng">
                  <a:noFill/>
                </a:ln>
                <a:solidFill>
                  <a:schemeClr val="accent1">
                    <a:lumMod val="75000"/>
                  </a:schemeClr>
                </a:solidFill>
                <a:latin typeface="+mj-lt"/>
                <a:ea typeface="+mj-ea"/>
                <a:cs typeface="+mj-cs"/>
              </a:rPr>
              <a:t>Yohai</a:t>
            </a:r>
            <a:r>
              <a:rPr lang="en-GB" sz="1200" dirty="0">
                <a:ln w="3175" cmpd="sng">
                  <a:noFill/>
                </a:ln>
                <a:solidFill>
                  <a:schemeClr val="accent1">
                    <a:lumMod val="75000"/>
                  </a:schemeClr>
                </a:solidFill>
                <a:latin typeface="+mj-lt"/>
                <a:ea typeface="+mj-ea"/>
                <a:cs typeface="+mj-cs"/>
              </a:rPr>
              <a:t>, and when you come to see me there I shall show it to you. Rabbi Moses left me after this and went to Arevalo on his way home to Avila, but he fell ill in Arevalo and died there. When I heard the news I was furious, and resumed my journey and came to Avila. There I found a great and venerable scholar named Rabbi David de </a:t>
            </a:r>
            <a:r>
              <a:rPr lang="en-GB" sz="1200" dirty="0" err="1">
                <a:ln w="3175" cmpd="sng">
                  <a:noFill/>
                </a:ln>
                <a:solidFill>
                  <a:schemeClr val="accent1">
                    <a:lumMod val="75000"/>
                  </a:schemeClr>
                </a:solidFill>
                <a:latin typeface="+mj-lt"/>
                <a:ea typeface="+mj-ea"/>
                <a:cs typeface="+mj-cs"/>
              </a:rPr>
              <a:t>Pancorbo</a:t>
            </a:r>
            <a:r>
              <a:rPr lang="en-GB" sz="1200" dirty="0">
                <a:ln w="3175" cmpd="sng">
                  <a:noFill/>
                </a:ln>
                <a:solidFill>
                  <a:schemeClr val="accent1">
                    <a:lumMod val="75000"/>
                  </a:schemeClr>
                </a:solidFill>
                <a:latin typeface="+mj-lt"/>
                <a:ea typeface="+mj-ea"/>
                <a:cs typeface="+mj-cs"/>
              </a:rPr>
              <a:t> and we got on well together and I adjured him, saying: 'Do you know the mysteries of the Zohar, about which people are divided, some saying one thing, and some another?... And he said: 'Know for sure that it is clear to me without a doubt that the Zohar was never in Rabbi Moses' possession, and in fact has never existed. But Rabbi Moses was a master of the Holy Name, and whatever he wrote in this book he wrote through its power. And now, listen how it is that I know all this. </a:t>
            </a:r>
          </a:p>
          <a:p>
            <a:pPr>
              <a:lnSpc>
                <a:spcPct val="150000"/>
              </a:lnSpc>
            </a:pPr>
            <a:r>
              <a:rPr lang="en-GB" sz="1200" dirty="0">
                <a:ln w="3175" cmpd="sng">
                  <a:noFill/>
                </a:ln>
                <a:solidFill>
                  <a:schemeClr val="accent1">
                    <a:lumMod val="75000"/>
                  </a:schemeClr>
                </a:solidFill>
                <a:latin typeface="+mj-lt"/>
                <a:ea typeface="+mj-ea"/>
                <a:cs typeface="+mj-cs"/>
              </a:rPr>
              <a:t>			</a:t>
            </a:r>
            <a:endParaRPr lang="en-GB" sz="1000" dirty="0">
              <a:ln w="3175" cmpd="sng">
                <a:noFill/>
              </a:ln>
              <a:solidFill>
                <a:schemeClr val="accent1">
                  <a:lumMod val="75000"/>
                </a:schemeClr>
              </a:solidFill>
              <a:latin typeface="+mj-lt"/>
              <a:ea typeface="+mj-ea"/>
              <a:cs typeface="+mj-cs"/>
            </a:endParaRPr>
          </a:p>
        </p:txBody>
      </p:sp>
      <p:sp>
        <p:nvSpPr>
          <p:cNvPr id="6" name="TextBox 5">
            <a:extLst>
              <a:ext uri="{FF2B5EF4-FFF2-40B4-BE49-F238E27FC236}">
                <a16:creationId xmlns:a16="http://schemas.microsoft.com/office/drawing/2014/main" id="{3F8836BD-E9D4-48C5-A849-F5EDDEDB7FD2}"/>
              </a:ext>
            </a:extLst>
          </p:cNvPr>
          <p:cNvSpPr txBox="1"/>
          <p:nvPr/>
        </p:nvSpPr>
        <p:spPr>
          <a:xfrm>
            <a:off x="3305655" y="2604559"/>
            <a:ext cx="8418156" cy="2279727"/>
          </a:xfrm>
          <a:prstGeom prst="rect">
            <a:avLst/>
          </a:prstGeom>
          <a:noFill/>
        </p:spPr>
        <p:txBody>
          <a:bodyPr wrap="square" rtlCol="0">
            <a:spAutoFit/>
          </a:bodyPr>
          <a:lstStyle/>
          <a:p>
            <a:pPr>
              <a:lnSpc>
                <a:spcPct val="150000"/>
              </a:lnSpc>
            </a:pPr>
            <a:r>
              <a:rPr lang="en-GB" sz="1200" dirty="0">
                <a:ln w="3175" cmpd="sng">
                  <a:noFill/>
                </a:ln>
                <a:solidFill>
                  <a:schemeClr val="accent1">
                    <a:lumMod val="75000"/>
                  </a:schemeClr>
                </a:solidFill>
                <a:latin typeface="+mj-lt"/>
                <a:ea typeface="+mj-ea"/>
                <a:cs typeface="+mj-cs"/>
              </a:rPr>
              <a:t>Rabbi Moses was a great spendthrift and would part with his money very easily.... Now, when the news reached us that he had died in Arevalo, I went to call on a prominent wealthy man who lived in this city, by the name of Rabbi Joseph de Avila.... I suggested that this Rabbi Joseph should summon his wife and tell her to send a servant with a present for the wife of Rabbi Moses. And this she did. And on the next day he said to her: Now go to the house of Rabbi Moses' wife and say as follows: I should very much like my son to marry your daughter, and then you will never lack bread to eat or clothes to wear. And I require nothing at all from you except the book of the Zohar from which your husband used to copy extracts for people. You shall say this [continued Rabbi Joseph] to both the mother and the daughter separately, and listen carefully to what each one says to see if their replies tally. And she did as she was asked. </a:t>
            </a:r>
            <a:endParaRPr lang="en-GB" dirty="0"/>
          </a:p>
        </p:txBody>
      </p:sp>
    </p:spTree>
    <p:extLst>
      <p:ext uri="{BB962C8B-B14F-4D97-AF65-F5344CB8AC3E}">
        <p14:creationId xmlns:p14="http://schemas.microsoft.com/office/powerpoint/2010/main" val="119177826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589942"/>
            <a:ext cx="3162650" cy="1268058"/>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998E1C59-353A-4F1F-AA8A-1F8F10B9E27B}"/>
              </a:ext>
            </a:extLst>
          </p:cNvPr>
          <p:cNvSpPr txBox="1"/>
          <p:nvPr/>
        </p:nvSpPr>
        <p:spPr>
          <a:xfrm>
            <a:off x="2382983" y="804066"/>
            <a:ext cx="8397380" cy="2002728"/>
          </a:xfrm>
          <a:prstGeom prst="rect">
            <a:avLst/>
          </a:prstGeom>
          <a:noFill/>
        </p:spPr>
        <p:txBody>
          <a:bodyPr wrap="square" rtlCol="0">
            <a:spAutoFit/>
          </a:bodyPr>
          <a:lstStyle/>
          <a:p>
            <a:pPr>
              <a:lnSpc>
                <a:spcPct val="150000"/>
              </a:lnSpc>
            </a:pPr>
            <a:r>
              <a:rPr lang="en-GB" sz="1200" dirty="0">
                <a:ln w="3175" cmpd="sng">
                  <a:noFill/>
                </a:ln>
                <a:solidFill>
                  <a:schemeClr val="accent1">
                    <a:lumMod val="75000"/>
                  </a:schemeClr>
                </a:solidFill>
                <a:latin typeface="+mj-lt"/>
                <a:ea typeface="+mj-ea"/>
                <a:cs typeface="+mj-cs"/>
              </a:rPr>
              <a:t>And Rabbi Moses' wife replied to Rabbi Joseph's wife on oath, saying: May God do so to me and more also if my husband ever possessed such a book. But he wrote what he did out of his own head and heart, and knowledge and mind. And when I saw him writing without any material before him I used to say to him: Why do you tell everybody that you are copying from a book, when you have no book, and you write out of your own head? Would it not be better for you to say that the work was your own brainchild, because then you would get more credit? And he would reply: If I told them my secret and that what I wrote was my own invention, they would pay no heed to my words, and would not give me a penny for them, because they would say that I had made it all up. 			</a:t>
            </a:r>
          </a:p>
        </p:txBody>
      </p:sp>
    </p:spTree>
    <p:extLst>
      <p:ext uri="{BB962C8B-B14F-4D97-AF65-F5344CB8AC3E}">
        <p14:creationId xmlns:p14="http://schemas.microsoft.com/office/powerpoint/2010/main" val="129810809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589942"/>
            <a:ext cx="3162650" cy="1268058"/>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998E1C59-353A-4F1F-AA8A-1F8F10B9E27B}"/>
              </a:ext>
            </a:extLst>
          </p:cNvPr>
          <p:cNvSpPr txBox="1"/>
          <p:nvPr/>
        </p:nvSpPr>
        <p:spPr>
          <a:xfrm>
            <a:off x="2382983" y="804066"/>
            <a:ext cx="8397380" cy="1079398"/>
          </a:xfrm>
          <a:prstGeom prst="rect">
            <a:avLst/>
          </a:prstGeom>
          <a:noFill/>
        </p:spPr>
        <p:txBody>
          <a:bodyPr wrap="square" rtlCol="0">
            <a:spAutoFit/>
          </a:bodyPr>
          <a:lstStyle/>
          <a:p>
            <a:pPr algn="ctr">
              <a:lnSpc>
                <a:spcPct val="150000"/>
              </a:lnSpc>
            </a:pPr>
            <a:r>
              <a:rPr lang="en-GB" dirty="0">
                <a:ln w="3175" cmpd="sng">
                  <a:noFill/>
                </a:ln>
                <a:solidFill>
                  <a:schemeClr val="accent1">
                    <a:lumMod val="75000"/>
                  </a:schemeClr>
                </a:solidFill>
                <a:latin typeface="+mj-lt"/>
                <a:ea typeface="+mj-ea"/>
                <a:cs typeface="+mj-cs"/>
              </a:rPr>
              <a:t>Some Manuscript Components of the Zohar</a:t>
            </a:r>
          </a:p>
          <a:p>
            <a:pPr algn="ctr">
              <a:lnSpc>
                <a:spcPct val="150000"/>
              </a:lnSpc>
            </a:pPr>
            <a:r>
              <a:rPr lang="en-GB" sz="1400" dirty="0">
                <a:ln w="3175" cmpd="sng">
                  <a:noFill/>
                </a:ln>
                <a:solidFill>
                  <a:schemeClr val="accent1">
                    <a:lumMod val="75000"/>
                  </a:schemeClr>
                </a:solidFill>
                <a:latin typeface="+mj-lt"/>
                <a:ea typeface="+mj-ea"/>
                <a:cs typeface="+mj-cs"/>
              </a:rPr>
              <a:t>and when they were first quoted</a:t>
            </a:r>
          </a:p>
          <a:p>
            <a:pPr>
              <a:lnSpc>
                <a:spcPct val="150000"/>
              </a:lnSpc>
            </a:pPr>
            <a:r>
              <a:rPr lang="en-GB" sz="1200" dirty="0">
                <a:ln w="3175" cmpd="sng">
                  <a:noFill/>
                </a:ln>
                <a:solidFill>
                  <a:schemeClr val="accent1">
                    <a:lumMod val="75000"/>
                  </a:schemeClr>
                </a:solidFill>
                <a:latin typeface="+mj-lt"/>
                <a:ea typeface="+mj-ea"/>
                <a:cs typeface="+mj-cs"/>
              </a:rPr>
              <a:t>			</a:t>
            </a:r>
          </a:p>
        </p:txBody>
      </p:sp>
      <p:sp>
        <p:nvSpPr>
          <p:cNvPr id="6" name="TextBox 5">
            <a:extLst>
              <a:ext uri="{FF2B5EF4-FFF2-40B4-BE49-F238E27FC236}">
                <a16:creationId xmlns:a16="http://schemas.microsoft.com/office/drawing/2014/main" id="{81666AF5-AD03-4CE8-BD53-BF4B61E31C5B}"/>
              </a:ext>
            </a:extLst>
          </p:cNvPr>
          <p:cNvSpPr txBox="1"/>
          <p:nvPr/>
        </p:nvSpPr>
        <p:spPr>
          <a:xfrm>
            <a:off x="3709332" y="1669192"/>
            <a:ext cx="6501468" cy="3046988"/>
          </a:xfrm>
          <a:prstGeom prst="rect">
            <a:avLst/>
          </a:prstGeom>
          <a:noFill/>
        </p:spPr>
        <p:txBody>
          <a:bodyPr wrap="square" rtlCol="0">
            <a:spAutoFit/>
          </a:bodyPr>
          <a:lstStyle/>
          <a:p>
            <a:r>
              <a:rPr lang="en-GB" sz="1600" dirty="0">
                <a:ln w="3175" cmpd="sng">
                  <a:noFill/>
                </a:ln>
                <a:solidFill>
                  <a:schemeClr val="accent1">
                    <a:lumMod val="75000"/>
                  </a:schemeClr>
                </a:solidFill>
                <a:latin typeface="+mj-lt"/>
                <a:ea typeface="+mj-ea"/>
                <a:cs typeface="+mj-cs"/>
              </a:rPr>
              <a:t>14th Century </a:t>
            </a:r>
          </a:p>
          <a:p>
            <a:pPr marL="742950" lvl="1" indent="-285750">
              <a:buFont typeface="Arial" panose="020B0604020202020204" pitchFamily="34" charset="0"/>
              <a:buChar char="•"/>
            </a:pPr>
            <a:r>
              <a:rPr lang="en-GB" sz="1600" dirty="0">
                <a:ln w="3175" cmpd="sng">
                  <a:noFill/>
                </a:ln>
                <a:solidFill>
                  <a:schemeClr val="accent1">
                    <a:lumMod val="75000"/>
                  </a:schemeClr>
                </a:solidFill>
                <a:latin typeface="+mj-lt"/>
                <a:ea typeface="+mj-ea"/>
                <a:cs typeface="+mj-cs"/>
              </a:rPr>
              <a:t>Midrash Ha </a:t>
            </a:r>
            <a:r>
              <a:rPr lang="en-GB" sz="1600" dirty="0" err="1">
                <a:ln w="3175" cmpd="sng">
                  <a:noFill/>
                </a:ln>
                <a:solidFill>
                  <a:schemeClr val="accent1">
                    <a:lumMod val="75000"/>
                  </a:schemeClr>
                </a:solidFill>
                <a:latin typeface="+mj-lt"/>
                <a:ea typeface="+mj-ea"/>
                <a:cs typeface="+mj-cs"/>
              </a:rPr>
              <a:t>Ne’elam</a:t>
            </a:r>
            <a:endParaRPr lang="en-GB" sz="1600" dirty="0">
              <a:ln w="3175" cmpd="sng">
                <a:noFill/>
              </a:ln>
              <a:solidFill>
                <a:schemeClr val="accent1">
                  <a:lumMod val="75000"/>
                </a:schemeClr>
              </a:solidFill>
              <a:latin typeface="+mj-lt"/>
              <a:ea typeface="+mj-ea"/>
              <a:cs typeface="+mj-cs"/>
            </a:endParaRPr>
          </a:p>
          <a:p>
            <a:pPr marL="742950" lvl="1" indent="-285750">
              <a:buFont typeface="Arial" panose="020B0604020202020204" pitchFamily="34" charset="0"/>
              <a:buChar char="•"/>
            </a:pPr>
            <a:r>
              <a:rPr lang="en-GB" sz="1600" dirty="0" err="1">
                <a:ln w="3175" cmpd="sng">
                  <a:noFill/>
                </a:ln>
                <a:solidFill>
                  <a:schemeClr val="accent1">
                    <a:lumMod val="75000"/>
                  </a:schemeClr>
                </a:solidFill>
                <a:latin typeface="+mj-lt"/>
                <a:ea typeface="+mj-ea"/>
                <a:cs typeface="+mj-cs"/>
              </a:rPr>
              <a:t>Idra</a:t>
            </a: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Rabba</a:t>
            </a:r>
            <a:endParaRPr lang="en-GB" sz="1600" dirty="0">
              <a:ln w="3175" cmpd="sng">
                <a:noFill/>
              </a:ln>
              <a:solidFill>
                <a:schemeClr val="accent1">
                  <a:lumMod val="75000"/>
                </a:schemeClr>
              </a:solidFill>
              <a:latin typeface="+mj-lt"/>
              <a:ea typeface="+mj-ea"/>
              <a:cs typeface="+mj-cs"/>
            </a:endParaRPr>
          </a:p>
          <a:p>
            <a:pPr marL="742950" lvl="1" indent="-285750">
              <a:buFont typeface="Arial" panose="020B0604020202020204" pitchFamily="34" charset="0"/>
              <a:buChar char="•"/>
            </a:pPr>
            <a:r>
              <a:rPr lang="en-GB" sz="1600" dirty="0" err="1">
                <a:ln w="3175" cmpd="sng">
                  <a:noFill/>
                </a:ln>
                <a:solidFill>
                  <a:schemeClr val="accent1">
                    <a:lumMod val="75000"/>
                  </a:schemeClr>
                </a:solidFill>
                <a:latin typeface="+mj-lt"/>
                <a:ea typeface="+mj-ea"/>
                <a:cs typeface="+mj-cs"/>
              </a:rPr>
              <a:t>Idra</a:t>
            </a: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Zuta</a:t>
            </a:r>
            <a:endParaRPr lang="en-GB" sz="1600" dirty="0">
              <a:ln w="3175" cmpd="sng">
                <a:noFill/>
              </a:ln>
              <a:solidFill>
                <a:schemeClr val="accent1">
                  <a:lumMod val="75000"/>
                </a:schemeClr>
              </a:solidFill>
              <a:latin typeface="+mj-lt"/>
              <a:ea typeface="+mj-ea"/>
              <a:cs typeface="+mj-cs"/>
            </a:endParaRPr>
          </a:p>
          <a:p>
            <a:pPr marL="742950" lvl="1" indent="-285750">
              <a:buFont typeface="Arial" panose="020B0604020202020204" pitchFamily="34" charset="0"/>
              <a:buChar char="•"/>
            </a:pPr>
            <a:r>
              <a:rPr lang="en-GB" sz="1600" dirty="0" err="1">
                <a:ln w="3175" cmpd="sng">
                  <a:noFill/>
                </a:ln>
                <a:solidFill>
                  <a:schemeClr val="accent1">
                    <a:lumMod val="75000"/>
                  </a:schemeClr>
                </a:solidFill>
                <a:latin typeface="+mj-lt"/>
                <a:ea typeface="+mj-ea"/>
                <a:cs typeface="+mj-cs"/>
              </a:rPr>
              <a:t>Sefer</a:t>
            </a: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Shivat</a:t>
            </a: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HaHechalot</a:t>
            </a:r>
            <a:endParaRPr lang="en-GB" sz="1600" dirty="0">
              <a:ln w="3175" cmpd="sng">
                <a:noFill/>
              </a:ln>
              <a:solidFill>
                <a:schemeClr val="accent1">
                  <a:lumMod val="75000"/>
                </a:schemeClr>
              </a:solidFill>
              <a:latin typeface="+mj-lt"/>
              <a:ea typeface="+mj-ea"/>
              <a:cs typeface="+mj-cs"/>
            </a:endParaRPr>
          </a:p>
          <a:p>
            <a:pPr marL="742950" lvl="1" indent="-285750">
              <a:buFont typeface="Arial" panose="020B0604020202020204" pitchFamily="34" charset="0"/>
              <a:buChar char="•"/>
            </a:pPr>
            <a:r>
              <a:rPr lang="en-GB" sz="1600" dirty="0" err="1">
                <a:ln w="3175" cmpd="sng">
                  <a:noFill/>
                </a:ln>
                <a:solidFill>
                  <a:schemeClr val="accent1">
                    <a:lumMod val="75000"/>
                  </a:schemeClr>
                </a:solidFill>
                <a:latin typeface="+mj-lt"/>
                <a:ea typeface="+mj-ea"/>
                <a:cs typeface="+mj-cs"/>
              </a:rPr>
              <a:t>Sitrei</a:t>
            </a:r>
            <a:r>
              <a:rPr lang="en-GB" sz="1600" dirty="0">
                <a:ln w="3175" cmpd="sng">
                  <a:noFill/>
                </a:ln>
                <a:solidFill>
                  <a:schemeClr val="accent1">
                    <a:lumMod val="75000"/>
                  </a:schemeClr>
                </a:solidFill>
                <a:latin typeface="+mj-lt"/>
                <a:ea typeface="+mj-ea"/>
                <a:cs typeface="+mj-cs"/>
              </a:rPr>
              <a:t> Torah</a:t>
            </a:r>
          </a:p>
          <a:p>
            <a:pPr marL="742950" lvl="1" indent="-285750">
              <a:buFont typeface="Arial" panose="020B0604020202020204" pitchFamily="34" charset="0"/>
              <a:buChar char="•"/>
            </a:pPr>
            <a:r>
              <a:rPr lang="en-GB" sz="1600" dirty="0" err="1">
                <a:ln w="3175" cmpd="sng">
                  <a:noFill/>
                </a:ln>
                <a:solidFill>
                  <a:schemeClr val="accent1">
                    <a:lumMod val="75000"/>
                  </a:schemeClr>
                </a:solidFill>
                <a:latin typeface="+mj-lt"/>
                <a:ea typeface="+mj-ea"/>
                <a:cs typeface="+mj-cs"/>
              </a:rPr>
              <a:t>Sitrei</a:t>
            </a: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Otiyot</a:t>
            </a:r>
            <a:endParaRPr lang="en-GB" sz="1600" dirty="0">
              <a:ln w="3175" cmpd="sng">
                <a:noFill/>
              </a:ln>
              <a:solidFill>
                <a:schemeClr val="accent1">
                  <a:lumMod val="75000"/>
                </a:schemeClr>
              </a:solidFill>
              <a:latin typeface="+mj-lt"/>
              <a:ea typeface="+mj-ea"/>
              <a:cs typeface="+mj-cs"/>
            </a:endParaRPr>
          </a:p>
          <a:p>
            <a:pPr marL="742950" lvl="1" indent="-285750">
              <a:buFont typeface="Arial" panose="020B0604020202020204" pitchFamily="34" charset="0"/>
              <a:buChar char="•"/>
            </a:pPr>
            <a:r>
              <a:rPr lang="en-GB" sz="1600" dirty="0" err="1">
                <a:ln w="3175" cmpd="sng">
                  <a:noFill/>
                </a:ln>
                <a:solidFill>
                  <a:schemeClr val="accent1">
                    <a:lumMod val="75000"/>
                  </a:schemeClr>
                </a:solidFill>
                <a:latin typeface="+mj-lt"/>
                <a:ea typeface="+mj-ea"/>
                <a:cs typeface="+mj-cs"/>
              </a:rPr>
              <a:t>Sifra</a:t>
            </a: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Ditseniuta</a:t>
            </a:r>
            <a:endParaRPr lang="en-GB" sz="1600" dirty="0">
              <a:ln w="3175" cmpd="sng">
                <a:noFill/>
              </a:ln>
              <a:solidFill>
                <a:schemeClr val="accent1">
                  <a:lumMod val="75000"/>
                </a:schemeClr>
              </a:solidFill>
              <a:latin typeface="+mj-lt"/>
              <a:ea typeface="+mj-ea"/>
              <a:cs typeface="+mj-cs"/>
            </a:endParaRPr>
          </a:p>
          <a:p>
            <a:r>
              <a:rPr lang="en-GB" sz="1600" dirty="0">
                <a:ln w="3175" cmpd="sng">
                  <a:noFill/>
                </a:ln>
                <a:solidFill>
                  <a:schemeClr val="accent1">
                    <a:lumMod val="75000"/>
                  </a:schemeClr>
                </a:solidFill>
                <a:latin typeface="+mj-lt"/>
                <a:ea typeface="+mj-ea"/>
                <a:cs typeface="+mj-cs"/>
              </a:rPr>
              <a:t>15</a:t>
            </a:r>
            <a:r>
              <a:rPr lang="en-GB" sz="1600" baseline="30000" dirty="0">
                <a:ln w="3175" cmpd="sng">
                  <a:noFill/>
                </a:ln>
                <a:solidFill>
                  <a:schemeClr val="accent1">
                    <a:lumMod val="75000"/>
                  </a:schemeClr>
                </a:solidFill>
                <a:latin typeface="+mj-lt"/>
                <a:ea typeface="+mj-ea"/>
                <a:cs typeface="+mj-cs"/>
              </a:rPr>
              <a:t>th</a:t>
            </a:r>
            <a:r>
              <a:rPr lang="en-GB" sz="1600" dirty="0">
                <a:ln w="3175" cmpd="sng">
                  <a:noFill/>
                </a:ln>
                <a:solidFill>
                  <a:schemeClr val="accent1">
                    <a:lumMod val="75000"/>
                  </a:schemeClr>
                </a:solidFill>
                <a:latin typeface="+mj-lt"/>
                <a:ea typeface="+mj-ea"/>
                <a:cs typeface="+mj-cs"/>
              </a:rPr>
              <a:t> Century</a:t>
            </a:r>
          </a:p>
          <a:p>
            <a:pPr marL="742950" lvl="1" indent="-285750">
              <a:buFont typeface="Arial" panose="020B0604020202020204" pitchFamily="34" charset="0"/>
              <a:buChar char="•"/>
            </a:pPr>
            <a:r>
              <a:rPr lang="en-GB" sz="1600" dirty="0" err="1">
                <a:ln w="3175" cmpd="sng">
                  <a:noFill/>
                </a:ln>
                <a:solidFill>
                  <a:schemeClr val="accent1">
                    <a:lumMod val="75000"/>
                  </a:schemeClr>
                </a:solidFill>
                <a:latin typeface="+mj-lt"/>
                <a:ea typeface="+mj-ea"/>
                <a:cs typeface="+mj-cs"/>
              </a:rPr>
              <a:t>Tikunei</a:t>
            </a: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Hazohar</a:t>
            </a:r>
            <a:endParaRPr lang="en-GB" sz="1600" dirty="0">
              <a:ln w="3175" cmpd="sng">
                <a:noFill/>
              </a:ln>
              <a:solidFill>
                <a:schemeClr val="accent1">
                  <a:lumMod val="75000"/>
                </a:schemeClr>
              </a:solidFill>
              <a:latin typeface="+mj-lt"/>
              <a:ea typeface="+mj-ea"/>
              <a:cs typeface="+mj-cs"/>
            </a:endParaRPr>
          </a:p>
          <a:p>
            <a:r>
              <a:rPr lang="en-GB" sz="1600" dirty="0">
                <a:ln w="3175" cmpd="sng">
                  <a:noFill/>
                </a:ln>
                <a:solidFill>
                  <a:schemeClr val="accent1">
                    <a:lumMod val="75000"/>
                  </a:schemeClr>
                </a:solidFill>
                <a:latin typeface="+mj-lt"/>
                <a:ea typeface="+mj-ea"/>
                <a:cs typeface="+mj-cs"/>
              </a:rPr>
              <a:t>16</a:t>
            </a:r>
            <a:r>
              <a:rPr lang="en-GB" sz="1600" baseline="30000" dirty="0">
                <a:ln w="3175" cmpd="sng">
                  <a:noFill/>
                </a:ln>
                <a:solidFill>
                  <a:schemeClr val="accent1">
                    <a:lumMod val="75000"/>
                  </a:schemeClr>
                </a:solidFill>
                <a:latin typeface="+mj-lt"/>
                <a:ea typeface="+mj-ea"/>
                <a:cs typeface="+mj-cs"/>
              </a:rPr>
              <a:t>th</a:t>
            </a:r>
            <a:r>
              <a:rPr lang="en-GB" sz="1600" dirty="0">
                <a:ln w="3175" cmpd="sng">
                  <a:noFill/>
                </a:ln>
                <a:solidFill>
                  <a:schemeClr val="accent1">
                    <a:lumMod val="75000"/>
                  </a:schemeClr>
                </a:solidFill>
                <a:latin typeface="+mj-lt"/>
                <a:ea typeface="+mj-ea"/>
                <a:cs typeface="+mj-cs"/>
              </a:rPr>
              <a:t> Century</a:t>
            </a:r>
          </a:p>
          <a:p>
            <a:pPr marL="742950" lvl="1" indent="-285750">
              <a:buFont typeface="Arial" panose="020B0604020202020204" pitchFamily="34" charset="0"/>
              <a:buChar char="•"/>
            </a:pP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Ra’aya</a:t>
            </a: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Mehemna</a:t>
            </a:r>
            <a:endParaRPr lang="en-GB" sz="1200" dirty="0"/>
          </a:p>
        </p:txBody>
      </p:sp>
    </p:spTree>
    <p:extLst>
      <p:ext uri="{BB962C8B-B14F-4D97-AF65-F5344CB8AC3E}">
        <p14:creationId xmlns:p14="http://schemas.microsoft.com/office/powerpoint/2010/main" val="167205094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589942"/>
            <a:ext cx="3162650" cy="1268058"/>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998E1C59-353A-4F1F-AA8A-1F8F10B9E27B}"/>
              </a:ext>
            </a:extLst>
          </p:cNvPr>
          <p:cNvSpPr txBox="1"/>
          <p:nvPr/>
        </p:nvSpPr>
        <p:spPr>
          <a:xfrm>
            <a:off x="2382983" y="804066"/>
            <a:ext cx="8397380" cy="756233"/>
          </a:xfrm>
          <a:prstGeom prst="rect">
            <a:avLst/>
          </a:prstGeom>
          <a:noFill/>
        </p:spPr>
        <p:txBody>
          <a:bodyPr wrap="square" rtlCol="0">
            <a:spAutoFit/>
          </a:bodyPr>
          <a:lstStyle/>
          <a:p>
            <a:pPr algn="ctr">
              <a:lnSpc>
                <a:spcPct val="150000"/>
              </a:lnSpc>
            </a:pPr>
            <a:r>
              <a:rPr lang="en-GB" dirty="0">
                <a:ln w="3175" cmpd="sng">
                  <a:noFill/>
                </a:ln>
                <a:solidFill>
                  <a:schemeClr val="accent1">
                    <a:lumMod val="75000"/>
                  </a:schemeClr>
                </a:solidFill>
                <a:latin typeface="+mj-lt"/>
                <a:ea typeface="+mj-ea"/>
                <a:cs typeface="+mj-cs"/>
              </a:rPr>
              <a:t>First Printed Editions of the Zohar</a:t>
            </a:r>
            <a:endParaRPr lang="en-GB" sz="1400" dirty="0">
              <a:ln w="3175" cmpd="sng">
                <a:noFill/>
              </a:ln>
              <a:solidFill>
                <a:schemeClr val="accent1">
                  <a:lumMod val="75000"/>
                </a:schemeClr>
              </a:solidFill>
              <a:latin typeface="+mj-lt"/>
              <a:ea typeface="+mj-ea"/>
              <a:cs typeface="+mj-cs"/>
            </a:endParaRPr>
          </a:p>
          <a:p>
            <a:pPr>
              <a:lnSpc>
                <a:spcPct val="150000"/>
              </a:lnSpc>
            </a:pPr>
            <a:r>
              <a:rPr lang="en-GB" sz="1200" dirty="0">
                <a:ln w="3175" cmpd="sng">
                  <a:noFill/>
                </a:ln>
                <a:solidFill>
                  <a:schemeClr val="accent1">
                    <a:lumMod val="75000"/>
                  </a:schemeClr>
                </a:solidFill>
                <a:latin typeface="+mj-lt"/>
                <a:ea typeface="+mj-ea"/>
                <a:cs typeface="+mj-cs"/>
              </a:rPr>
              <a:t>			</a:t>
            </a:r>
          </a:p>
        </p:txBody>
      </p:sp>
      <p:sp>
        <p:nvSpPr>
          <p:cNvPr id="6" name="TextBox 5">
            <a:extLst>
              <a:ext uri="{FF2B5EF4-FFF2-40B4-BE49-F238E27FC236}">
                <a16:creationId xmlns:a16="http://schemas.microsoft.com/office/drawing/2014/main" id="{81666AF5-AD03-4CE8-BD53-BF4B61E31C5B}"/>
              </a:ext>
            </a:extLst>
          </p:cNvPr>
          <p:cNvSpPr txBox="1"/>
          <p:nvPr/>
        </p:nvSpPr>
        <p:spPr>
          <a:xfrm>
            <a:off x="3759666" y="2055086"/>
            <a:ext cx="6501468" cy="1077218"/>
          </a:xfrm>
          <a:prstGeom prst="rect">
            <a:avLst/>
          </a:prstGeom>
          <a:noFill/>
        </p:spPr>
        <p:txBody>
          <a:bodyPr wrap="square" rtlCol="0">
            <a:spAutoFit/>
          </a:bodyPr>
          <a:lstStyle/>
          <a:p>
            <a:r>
              <a:rPr lang="en-GB" sz="1600" dirty="0" err="1">
                <a:ln w="3175" cmpd="sng">
                  <a:noFill/>
                </a:ln>
                <a:solidFill>
                  <a:schemeClr val="accent1">
                    <a:lumMod val="75000"/>
                  </a:schemeClr>
                </a:solidFill>
                <a:latin typeface="+mj-lt"/>
                <a:ea typeface="+mj-ea"/>
                <a:cs typeface="+mj-cs"/>
              </a:rPr>
              <a:t>Tikkunei</a:t>
            </a:r>
            <a:r>
              <a:rPr lang="en-GB" sz="1600" dirty="0">
                <a:ln w="3175" cmpd="sng">
                  <a:noFill/>
                </a:ln>
                <a:solidFill>
                  <a:schemeClr val="accent1">
                    <a:lumMod val="75000"/>
                  </a:schemeClr>
                </a:solidFill>
                <a:latin typeface="+mj-lt"/>
                <a:ea typeface="+mj-ea"/>
                <a:cs typeface="+mj-cs"/>
              </a:rPr>
              <a:t> </a:t>
            </a:r>
            <a:r>
              <a:rPr lang="en-GB" sz="1600" dirty="0" err="1">
                <a:ln w="3175" cmpd="sng">
                  <a:noFill/>
                </a:ln>
                <a:solidFill>
                  <a:schemeClr val="accent1">
                    <a:lumMod val="75000"/>
                  </a:schemeClr>
                </a:solidFill>
                <a:latin typeface="+mj-lt"/>
                <a:ea typeface="+mj-ea"/>
                <a:cs typeface="+mj-cs"/>
              </a:rPr>
              <a:t>Hazohar</a:t>
            </a:r>
            <a:r>
              <a:rPr lang="en-GB" sz="1600" dirty="0">
                <a:ln w="3175" cmpd="sng">
                  <a:noFill/>
                </a:ln>
                <a:solidFill>
                  <a:schemeClr val="accent1">
                    <a:lumMod val="75000"/>
                  </a:schemeClr>
                </a:solidFill>
                <a:latin typeface="+mj-lt"/>
                <a:ea typeface="+mj-ea"/>
                <a:cs typeface="+mj-cs"/>
              </a:rPr>
              <a:t>- 	Mantua 1557</a:t>
            </a:r>
          </a:p>
          <a:p>
            <a:r>
              <a:rPr lang="en-GB" sz="1600" dirty="0">
                <a:ln w="3175" cmpd="sng">
                  <a:noFill/>
                </a:ln>
                <a:solidFill>
                  <a:schemeClr val="accent1">
                    <a:lumMod val="75000"/>
                  </a:schemeClr>
                </a:solidFill>
                <a:latin typeface="+mj-lt"/>
                <a:ea typeface="+mj-ea"/>
                <a:cs typeface="+mj-cs"/>
              </a:rPr>
              <a:t>Zohar- 			Mantua 1558-60</a:t>
            </a:r>
          </a:p>
          <a:p>
            <a:r>
              <a:rPr lang="en-GB" sz="1600" dirty="0">
                <a:ln w="3175" cmpd="sng">
                  <a:noFill/>
                </a:ln>
                <a:solidFill>
                  <a:schemeClr val="accent1">
                    <a:lumMod val="75000"/>
                  </a:schemeClr>
                </a:solidFill>
                <a:latin typeface="+mj-lt"/>
                <a:ea typeface="+mj-ea"/>
                <a:cs typeface="+mj-cs"/>
              </a:rPr>
              <a:t>				Cremona 1559-60</a:t>
            </a:r>
          </a:p>
          <a:p>
            <a:r>
              <a:rPr lang="en-GB" sz="1600" dirty="0">
                <a:ln w="3175" cmpd="sng">
                  <a:noFill/>
                </a:ln>
                <a:solidFill>
                  <a:schemeClr val="accent1">
                    <a:lumMod val="75000"/>
                  </a:schemeClr>
                </a:solidFill>
                <a:latin typeface="+mj-lt"/>
                <a:ea typeface="+mj-ea"/>
                <a:cs typeface="+mj-cs"/>
              </a:rPr>
              <a:t>Zohar </a:t>
            </a:r>
            <a:r>
              <a:rPr lang="en-GB" sz="1600" dirty="0" err="1">
                <a:ln w="3175" cmpd="sng">
                  <a:noFill/>
                </a:ln>
                <a:solidFill>
                  <a:schemeClr val="accent1">
                    <a:lumMod val="75000"/>
                  </a:schemeClr>
                </a:solidFill>
                <a:latin typeface="+mj-lt"/>
                <a:ea typeface="+mj-ea"/>
                <a:cs typeface="+mj-cs"/>
              </a:rPr>
              <a:t>Hadash</a:t>
            </a:r>
            <a:r>
              <a:rPr lang="en-GB" sz="1600" dirty="0">
                <a:ln w="3175" cmpd="sng">
                  <a:noFill/>
                </a:ln>
                <a:solidFill>
                  <a:schemeClr val="accent1">
                    <a:lumMod val="75000"/>
                  </a:schemeClr>
                </a:solidFill>
                <a:latin typeface="+mj-lt"/>
                <a:ea typeface="+mj-ea"/>
                <a:cs typeface="+mj-cs"/>
              </a:rPr>
              <a:t>		Salonika 1597	</a:t>
            </a:r>
            <a:endParaRPr lang="en-GB" sz="1200" dirty="0"/>
          </a:p>
        </p:txBody>
      </p:sp>
      <p:pic>
        <p:nvPicPr>
          <p:cNvPr id="1026" name="Picture 2" descr="http://michaeld.ca/zohar/0_zohar_mantuba_1558_sm.png">
            <a:extLst>
              <a:ext uri="{FF2B5EF4-FFF2-40B4-BE49-F238E27FC236}">
                <a16:creationId xmlns:a16="http://schemas.microsoft.com/office/drawing/2014/main" id="{D9BC0B91-8801-4C57-8B8B-6E1EC425B1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34126" y="2055086"/>
            <a:ext cx="2590450" cy="41336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3225654"/>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Override1.xml><?xml version="1.0" encoding="utf-8"?>
<a:themeOverride xmlns:a="http://schemas.openxmlformats.org/drawingml/2006/main">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themeOverride>
</file>

<file path=ppt/theme/themeOverride2.xml><?xml version="1.0" encoding="utf-8"?>
<a:themeOverride xmlns:a="http://schemas.openxmlformats.org/drawingml/2006/main">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themeOverride>
</file>

<file path=ppt/theme/themeOverride3.xml><?xml version="1.0" encoding="utf-8"?>
<a:themeOverride xmlns:a="http://schemas.openxmlformats.org/drawingml/2006/main">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themeOverride>
</file>

<file path=ppt/theme/themeOverride4.xml><?xml version="1.0" encoding="utf-8"?>
<a:themeOverride xmlns:a="http://schemas.openxmlformats.org/drawingml/2006/main">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themeOverride>
</file>

<file path=docProps/app.xml><?xml version="1.0" encoding="utf-8"?>
<Properties xmlns="http://schemas.openxmlformats.org/officeDocument/2006/extended-properties" xmlns:vt="http://schemas.openxmlformats.org/officeDocument/2006/docPropsVTypes">
  <Template/>
  <TotalTime>426</TotalTime>
  <Words>1731</Words>
  <Application>Microsoft Office PowerPoint</Application>
  <PresentationFormat>Widescreen</PresentationFormat>
  <Paragraphs>46</Paragraphs>
  <Slides>9</Slides>
  <Notes>0</Notes>
  <HiddenSlides>2</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Corbel</vt:lpstr>
      <vt:lpstr>Parallax</vt:lpstr>
      <vt:lpstr>Who Wrote the Zohar?</vt:lpstr>
      <vt:lpstr>R. Yehuda, R. Yose and Rabbi Shimon were sitting, and Yehuda, son of converts, sat beside them. R. Yehuda said: How pleasant are the actions of this nation, the Romans, as they established marketplaces, established bridges, and established bathhouses. R. Yose was silent. R. Shimon ben Yoḥai said: Everything that they established, they established only for their own purposes. They established marketplaces, to place prostitutes in them; bathhouses, to pamper themselves; and bridges, to collect taxes from all who pass over them. Yehuda, son of converts, went and related their statements and they were heard by the monarchy. They said: Yehuda, who elevated the Roman regime, shall be elevated. Yose, who remained silent, shall be exiled to the city of. And Shimon, who denounced the government, shall be killed.</vt:lpstr>
      <vt:lpstr>Rabbi Pinḥas used to visit Rabbi Reḥumai by the shore of Lake Kinneret. He was a venerable man, full of days and his eyes could no longer see. He said to Rabbi Pinḥas: I have had a trustworthy report that our companion bar Yoḥai has a jewel, a precious gem and I have looked upon the light emitted by this jewel and it is like the light of the sun emerging from its sheath, illuminating the entire world. This light extends from the heavens to the earth, and will continue to illumine the whole world until the Ancient of Days comes and sits upon the throne...</vt:lpstr>
      <vt:lpstr>R. Shimon said: All the luminaries, the companions of this holy circle, the highest of the high heavens and the supernal of the supernal holy earth are my witnesses that I see now what no one has seen since Moses ascended Mount Sinai for the second time...And more I know that my face shines and Moses did not know....      Zohar iii 132b</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Wrote the Zohar?</dc:title>
  <dc:creator>Harry Freedman</dc:creator>
  <cp:lastModifiedBy>Harry Freedman</cp:lastModifiedBy>
  <cp:revision>18</cp:revision>
  <dcterms:created xsi:type="dcterms:W3CDTF">2018-11-28T11:39:52Z</dcterms:created>
  <dcterms:modified xsi:type="dcterms:W3CDTF">2018-12-04T09:31:50Z</dcterms:modified>
</cp:coreProperties>
</file>